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Proxima Nova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7652C9E-8DC6-447F-99FD-508E48D09BA0}">
  <a:tblStyle styleId="{C7652C9E-8DC6-447F-99FD-508E48D09B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.fntdata"/><Relationship Id="rId11" Type="http://schemas.openxmlformats.org/officeDocument/2006/relationships/slide" Target="slides/slide5.xml"/><Relationship Id="rId22" Type="http://schemas.openxmlformats.org/officeDocument/2006/relationships/font" Target="fonts/ProximaNova-boldItalic.fntdata"/><Relationship Id="rId10" Type="http://schemas.openxmlformats.org/officeDocument/2006/relationships/slide" Target="slides/slide4.xml"/><Relationship Id="rId21" Type="http://schemas.openxmlformats.org/officeDocument/2006/relationships/font" Target="fonts/ProximaNova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ProximaNova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34655b12f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2a34655b12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348cbcd88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2a348cbcd8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hyperlink" Target="http://drive.google.com/file/d/1SyX65_J1iG1Bcjoh3uZabcZR25bBqIu3/view" TargetMode="External"/><Relationship Id="rId5" Type="http://schemas.openxmlformats.org/officeDocument/2006/relationships/image" Target="../media/image4.jpg"/><Relationship Id="rId6" Type="http://schemas.openxmlformats.org/officeDocument/2006/relationships/hyperlink" Target="https://rajeevrmenon97.github.io" TargetMode="External"/><Relationship Id="rId7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1200">
                <a:solidFill>
                  <a:schemeClr val="lt1"/>
                </a:solidFill>
              </a:rPr>
              <a:t>Soul Searchers</a:t>
            </a:r>
            <a:r>
              <a:rPr lang="en" sz="1200">
                <a:solidFill>
                  <a:schemeClr val="lt1"/>
                </a:solidFill>
              </a:rPr>
              <a:t> - Aashay Zanpure, Ariz Shaikh, Bharath Sreekumar, Kangcheng Su, Krupa Nilesh Shah, NVS Dhanushree, Palak Bharatkumar Tandel, Ritesh Pachgade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1606500" y="720903"/>
            <a:ext cx="5423118" cy="83292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EAD1DC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Amatic SC"/>
              </a:rPr>
              <a:t>Fading Footprints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0" y="330725"/>
            <a:ext cx="9144000" cy="572700"/>
          </a:xfrm>
          <a:prstGeom prst="rect">
            <a:avLst/>
          </a:prstGeom>
          <a:solidFill>
            <a:srgbClr val="80BFCE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rebuchet MS"/>
                <a:ea typeface="Trebuchet MS"/>
                <a:cs typeface="Trebuchet MS"/>
                <a:sym typeface="Trebuchet MS"/>
              </a:rPr>
              <a:t>   Predicting the Number of Migrant Incidents for the Next Season</a:t>
            </a:r>
            <a:endParaRPr b="1"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5616800" y="1556599"/>
            <a:ext cx="33171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FE2F3"/>
                </a:solidFill>
                <a:latin typeface="Trebuchet MS"/>
                <a:ea typeface="Trebuchet MS"/>
                <a:cs typeface="Trebuchet MS"/>
                <a:sym typeface="Trebuchet MS"/>
              </a:rPr>
              <a:t>Major reasons for migration:</a:t>
            </a:r>
            <a:endParaRPr b="1" sz="1600">
              <a:solidFill>
                <a:srgbClr val="CFE2F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FE2F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rgbClr val="CFE2F3"/>
                </a:solidFill>
                <a:latin typeface="Trebuchet MS"/>
                <a:ea typeface="Trebuchet MS"/>
                <a:cs typeface="Trebuchet MS"/>
                <a:sym typeface="Trebuchet MS"/>
              </a:rPr>
              <a:t>Start of Winter in October</a:t>
            </a:r>
            <a:endParaRPr sz="1600">
              <a:solidFill>
                <a:srgbClr val="CFE2F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rgbClr val="CFE2F3"/>
                </a:solidFill>
                <a:latin typeface="Trebuchet MS"/>
                <a:ea typeface="Trebuchet MS"/>
                <a:cs typeface="Trebuchet MS"/>
                <a:sym typeface="Trebuchet MS"/>
              </a:rPr>
              <a:t>Thanksgiving in November</a:t>
            </a:r>
            <a:endParaRPr sz="1600">
              <a:solidFill>
                <a:srgbClr val="CFE2F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rgbClr val="CFE2F3"/>
                </a:solidFill>
                <a:latin typeface="Trebuchet MS"/>
                <a:ea typeface="Trebuchet MS"/>
                <a:cs typeface="Trebuchet MS"/>
                <a:sym typeface="Trebuchet MS"/>
              </a:rPr>
              <a:t>Christmas and New Year’s in December</a:t>
            </a:r>
            <a:endParaRPr sz="1600">
              <a:solidFill>
                <a:srgbClr val="CFE2F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rgbClr val="CFE2F3"/>
                </a:solidFill>
                <a:latin typeface="Trebuchet MS"/>
                <a:ea typeface="Trebuchet MS"/>
                <a:cs typeface="Trebuchet MS"/>
                <a:sym typeface="Trebuchet MS"/>
              </a:rPr>
              <a:t>And similar reasons throughout the entire seasonal pattern</a:t>
            </a:r>
            <a:endParaRPr sz="1600">
              <a:solidFill>
                <a:srgbClr val="CFE2F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120" name="Google Shape;120;p22"/>
          <p:cNvGraphicFramePr/>
          <p:nvPr/>
        </p:nvGraphicFramePr>
        <p:xfrm>
          <a:off x="567700" y="155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{C7652C9E-8DC6-447F-99FD-508E48D09BA0}</a:tableStyleId>
              </a:tblPr>
              <a:tblGrid>
                <a:gridCol w="1623675"/>
                <a:gridCol w="3011350"/>
              </a:tblGrid>
              <a:tr h="46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Month</a:t>
                      </a:r>
                      <a:endParaRPr b="1" sz="16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D0E5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Predicted Immigrants</a:t>
                      </a:r>
                      <a:endParaRPr b="1" sz="16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D0E5E2"/>
                    </a:solidFill>
                  </a:tcPr>
                </a:tc>
              </a:tr>
              <a:tr h="46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Oct-2023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634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</a:tr>
              <a:tr h="46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Nov-2023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329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</a:tr>
              <a:tr h="46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Dec-2023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481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</a:tr>
              <a:tr h="46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Jan-2024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495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</a:tr>
              <a:tr h="46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Feb-2024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397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3514500" cy="70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20">
                <a:solidFill>
                  <a:schemeClr val="lt1"/>
                </a:solidFill>
              </a:rPr>
              <a:t> </a:t>
            </a:r>
            <a:r>
              <a:rPr b="1" lang="en" sz="3020">
                <a:solidFill>
                  <a:schemeClr val="lt1"/>
                </a:solidFill>
              </a:rPr>
              <a:t>CONCLUSION</a:t>
            </a:r>
            <a:endParaRPr b="1" sz="3020">
              <a:solidFill>
                <a:schemeClr val="lt1"/>
              </a:solidFill>
            </a:endParaRPr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5470500" cy="341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Unveiled </a:t>
            </a:r>
            <a:r>
              <a:rPr lang="en">
                <a:solidFill>
                  <a:srgbClr val="0B5394"/>
                </a:solidFill>
              </a:rPr>
              <a:t>hidden migrant stories and established the groundwork for responsive policy.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Enhanced predictive models and integra</a:t>
            </a:r>
            <a:r>
              <a:rPr lang="en">
                <a:solidFill>
                  <a:srgbClr val="0B5394"/>
                </a:solidFill>
              </a:rPr>
              <a:t>ting</a:t>
            </a:r>
            <a:r>
              <a:rPr lang="en">
                <a:solidFill>
                  <a:srgbClr val="0B5394"/>
                </a:solidFill>
              </a:rPr>
              <a:t> inclusive technological solutions stand as promising pathways. 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b="1" lang="en">
                <a:solidFill>
                  <a:srgbClr val="0B5394"/>
                </a:solidFill>
              </a:rPr>
              <a:t>Future Scope:</a:t>
            </a:r>
            <a:r>
              <a:rPr lang="en">
                <a:solidFill>
                  <a:srgbClr val="0B5394"/>
                </a:solidFill>
              </a:rPr>
              <a:t> Leverage advanced analytics to expand partnerships and empower proactive responses along with deeper insights into global migration challenges.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5141100" y="0"/>
            <a:ext cx="4002900" cy="587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720">
                <a:solidFill>
                  <a:srgbClr val="000000"/>
                </a:solidFill>
              </a:rPr>
              <a:t>Problem Statement</a:t>
            </a:r>
            <a:endParaRPr b="1" sz="2720">
              <a:solidFill>
                <a:srgbClr val="000000"/>
              </a:solidFill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5131650" y="587100"/>
            <a:ext cx="4002900" cy="44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64007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7415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To investigate migrant incidents and uncover global patterns and dangerous routes, amplifying the stories of missing migrants to influence global migration policies.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688" y="579775"/>
            <a:ext cx="2841600" cy="572700"/>
          </a:xfrm>
          <a:prstGeom prst="rect">
            <a:avLst/>
          </a:prstGeom>
          <a:solidFill>
            <a:srgbClr val="D0E5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820"/>
              <a:t>Data Processing</a:t>
            </a:r>
            <a:endParaRPr b="1" sz="2820"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3679114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4079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9"/>
              <a:buChar char="●"/>
            </a:pPr>
            <a:r>
              <a:rPr lang="en" sz="1818">
                <a:solidFill>
                  <a:schemeClr val="dk1"/>
                </a:solidFill>
              </a:rPr>
              <a:t>Data Retrieval </a:t>
            </a:r>
            <a:endParaRPr sz="1818">
              <a:solidFill>
                <a:schemeClr val="dk1"/>
              </a:solidFill>
            </a:endParaRPr>
          </a:p>
          <a:p>
            <a:pPr indent="-344079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9"/>
              <a:buChar char="○"/>
            </a:pPr>
            <a:r>
              <a:rPr lang="en" sz="1818">
                <a:solidFill>
                  <a:schemeClr val="dk1"/>
                </a:solidFill>
              </a:rPr>
              <a:t>Dataset from IOM </a:t>
            </a:r>
            <a:endParaRPr sz="1818">
              <a:solidFill>
                <a:schemeClr val="dk1"/>
              </a:solidFill>
            </a:endParaRPr>
          </a:p>
          <a:p>
            <a:pPr indent="-344079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9"/>
              <a:buChar char="○"/>
            </a:pPr>
            <a:r>
              <a:rPr lang="en" sz="1818">
                <a:solidFill>
                  <a:schemeClr val="dk1"/>
                </a:solidFill>
              </a:rPr>
              <a:t>13360 records</a:t>
            </a:r>
            <a:endParaRPr sz="1818">
              <a:solidFill>
                <a:schemeClr val="dk1"/>
              </a:solidFill>
            </a:endParaRPr>
          </a:p>
          <a:p>
            <a:pPr indent="-344079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9"/>
              <a:buChar char="○"/>
            </a:pPr>
            <a:r>
              <a:rPr lang="en" sz="1818">
                <a:solidFill>
                  <a:schemeClr val="dk1"/>
                </a:solidFill>
              </a:rPr>
              <a:t>25 variables</a:t>
            </a:r>
            <a:endParaRPr sz="1818">
              <a:solidFill>
                <a:schemeClr val="dk1"/>
              </a:solidFill>
            </a:endParaRPr>
          </a:p>
          <a:p>
            <a:pPr indent="-344079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9"/>
              <a:buChar char="●"/>
            </a:pPr>
            <a:r>
              <a:rPr lang="en" sz="1818">
                <a:solidFill>
                  <a:schemeClr val="dk1"/>
                </a:solidFill>
              </a:rPr>
              <a:t>Filtering and Cleanup</a:t>
            </a:r>
            <a:endParaRPr sz="1818">
              <a:solidFill>
                <a:schemeClr val="dk1"/>
              </a:solidFill>
            </a:endParaRPr>
          </a:p>
          <a:p>
            <a:pPr indent="-344079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9"/>
              <a:buChar char="●"/>
            </a:pPr>
            <a:r>
              <a:rPr lang="en" sz="1818">
                <a:solidFill>
                  <a:schemeClr val="dk1"/>
                </a:solidFill>
              </a:rPr>
              <a:t>Addressed missing values</a:t>
            </a:r>
            <a:endParaRPr sz="1818">
              <a:solidFill>
                <a:schemeClr val="dk1"/>
              </a:solidFill>
            </a:endParaRPr>
          </a:p>
          <a:p>
            <a:pPr indent="-344079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9"/>
              <a:buChar char="●"/>
            </a:pPr>
            <a:r>
              <a:rPr lang="en" sz="1818">
                <a:solidFill>
                  <a:schemeClr val="dk1"/>
                </a:solidFill>
              </a:rPr>
              <a:t>Categorized Cause of Death</a:t>
            </a:r>
            <a:endParaRPr sz="1818">
              <a:solidFill>
                <a:schemeClr val="dk1"/>
              </a:solidFill>
            </a:endParaRPr>
          </a:p>
          <a:p>
            <a:pPr indent="-344079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9"/>
              <a:buChar char="●"/>
            </a:pPr>
            <a:r>
              <a:rPr lang="en" sz="1818">
                <a:solidFill>
                  <a:schemeClr val="dk1"/>
                </a:solidFill>
              </a:rPr>
              <a:t>Outlier Detection and Removal</a:t>
            </a:r>
            <a:endParaRPr sz="1600"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4256" y="0"/>
            <a:ext cx="5143500" cy="5052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130800" y="747750"/>
            <a:ext cx="2498700" cy="6291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b="1" lang="en">
                <a:solidFill>
                  <a:srgbClr val="D0E0E3"/>
                </a:solidFill>
              </a:rPr>
              <a:t>Data Analysis</a:t>
            </a:r>
            <a:endParaRPr b="1">
              <a:solidFill>
                <a:srgbClr val="D0E0E3"/>
              </a:solidFill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464100" y="1376850"/>
            <a:ext cx="3895500" cy="2618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AutoNum type="arabicPeriod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Where did they go missing?</a:t>
            </a:r>
            <a:b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AutoNum type="arabicPeriod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What are the reasons for migration?</a:t>
            </a:r>
            <a:b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AutoNum type="arabicPeriod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Can we predict the migration incidents for the near future?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0" y="0"/>
            <a:ext cx="9144000" cy="90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Trebuchet MS"/>
                <a:ea typeface="Trebuchet MS"/>
                <a:cs typeface="Trebuchet MS"/>
                <a:sym typeface="Trebuchet MS"/>
              </a:rPr>
              <a:t>Where did they go missing? </a:t>
            </a:r>
            <a:endParaRPr b="1" sz="4100"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-125" y="849575"/>
            <a:ext cx="9144000" cy="42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6" name="Google Shape;86;p17" title="Screen Recording 2023-12-06 at 4.51.08 PM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57250"/>
            <a:ext cx="9144000" cy="429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" name="Google Shape;87;p17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1992" y="66425"/>
            <a:ext cx="852325" cy="77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1130800" y="747750"/>
            <a:ext cx="2498700" cy="6291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b="1" lang="en">
                <a:solidFill>
                  <a:srgbClr val="D0E0E3"/>
                </a:solidFill>
              </a:rPr>
              <a:t>Analysis</a:t>
            </a:r>
            <a:endParaRPr b="1">
              <a:solidFill>
                <a:srgbClr val="D0E0E3"/>
              </a:solidFill>
            </a:endParaRPr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464100" y="1376850"/>
            <a:ext cx="3895500" cy="2618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Patterns in Incident Locations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Migration Routes and Risky Terrains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Geopolitical Impact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Humanitarian Crisis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Importance of Data Collection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Socio-Political Challenges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" name="Google Shape;98;p19"/>
          <p:cNvGraphicFramePr/>
          <p:nvPr/>
        </p:nvGraphicFramePr>
        <p:xfrm>
          <a:off x="906575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{C7652C9E-8DC6-447F-99FD-508E48D09BA0}</a:tableStyleId>
              </a:tblPr>
              <a:tblGrid>
                <a:gridCol w="1034150"/>
                <a:gridCol w="1034150"/>
                <a:gridCol w="1213275"/>
                <a:gridCol w="1008575"/>
                <a:gridCol w="1213275"/>
                <a:gridCol w="1827425"/>
              </a:tblGrid>
              <a:tr h="90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Number of Incidents</a:t>
                      </a:r>
                      <a:endParaRPr b="1"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Country</a:t>
                      </a:r>
                      <a:endParaRPr b="1"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GDP Growth Rate (%)</a:t>
                      </a:r>
                      <a:endParaRPr b="1"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9850" marB="69850" marR="69850" marL="698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GDP Per Capita ($)</a:t>
                      </a:r>
                      <a:endParaRPr b="1"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9850" marB="69850" marR="69850" marL="698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Inflation Rate (%)</a:t>
                      </a:r>
                      <a:endParaRPr b="1"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9850" marB="69850" marR="69850" marL="698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Unemployment Rate (%)</a:t>
                      </a:r>
                      <a:endParaRPr b="1"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9850" marB="69850" marR="69850" marL="698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7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260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9850" marB="69850" marR="69850" marL="698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Afghanistan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9850" marB="69850" marR="69850" marL="698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-20.70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9850" marB="69850" marR="69850" marL="698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426.0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9850" marB="69850" marR="69850" marL="698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-8.10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9850" marB="69850" marR="69850" marL="698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13.3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9850" marB="69850" marR="69850" marL="698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7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112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9850" marB="69850" marR="69850" marL="698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Mexico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9850" marB="69850" marR="69850" marL="698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3.30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9850" marB="69850" marR="69850" marL="698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9756.0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9850" marB="69850" marR="69850" marL="698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4.26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9850" marB="69850" marR="69850" marL="698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2.9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9850" marB="69850" marR="69850" marL="698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7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54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9850" marB="69850" marR="69850" marL="698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Guatemala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9850" marB="69850" marR="69850" marL="698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3.85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9850" marB="69850" marR="69850" marL="698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4504.0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9850" marB="69850" marR="69850" marL="698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4.98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9850" marB="69850" marR="69850" marL="698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3.0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9850" marB="69850" marR="69850" marL="698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9" name="Google Shape;99;p19"/>
          <p:cNvSpPr txBox="1"/>
          <p:nvPr>
            <p:ph type="title"/>
          </p:nvPr>
        </p:nvSpPr>
        <p:spPr>
          <a:xfrm>
            <a:off x="284850" y="97975"/>
            <a:ext cx="8574300" cy="442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40">
                <a:latin typeface="Trebuchet MS"/>
                <a:ea typeface="Trebuchet MS"/>
                <a:cs typeface="Trebuchet MS"/>
                <a:sym typeface="Trebuchet MS"/>
              </a:rPr>
              <a:t>What are the reasons for migration? (Economic factors)</a:t>
            </a:r>
            <a:endParaRPr b="1" sz="224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19350" y="3203950"/>
            <a:ext cx="3628500" cy="17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Family Reunification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Cultural and Social Elements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Climate Change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Natural Disasters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5273400" y="3349175"/>
            <a:ext cx="39060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Human Rights Concerns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Insecurity and Violence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High Crime and Lawlessness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20"/>
          <p:cNvSpPr txBox="1"/>
          <p:nvPr>
            <p:ph type="title"/>
          </p:nvPr>
        </p:nvSpPr>
        <p:spPr>
          <a:xfrm>
            <a:off x="284850" y="97975"/>
            <a:ext cx="8574300" cy="442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40">
                <a:latin typeface="Trebuchet MS"/>
                <a:ea typeface="Trebuchet MS"/>
                <a:cs typeface="Trebuchet MS"/>
                <a:sym typeface="Trebuchet MS"/>
              </a:rPr>
              <a:t>What are the reasons for migration? (Non-economic factors)</a:t>
            </a:r>
            <a:endParaRPr b="1" sz="224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0" y="330725"/>
            <a:ext cx="61062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FE2F3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Predicting the Number of Migrant Incidents for the Next Season</a:t>
            </a:r>
            <a:endParaRPr sz="1600">
              <a:solidFill>
                <a:srgbClr val="CFE2F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5794825" y="2571750"/>
            <a:ext cx="3238500" cy="7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rgbClr val="CFE2F3"/>
                </a:solidFill>
                <a:latin typeface="Trebuchet MS"/>
                <a:ea typeface="Trebuchet MS"/>
                <a:cs typeface="Trebuchet MS"/>
                <a:sym typeface="Trebuchet MS"/>
              </a:rPr>
              <a:t>Is there a general trend?</a:t>
            </a:r>
            <a:endParaRPr sz="1600">
              <a:solidFill>
                <a:srgbClr val="CFE2F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rgbClr val="CFE2F3"/>
                </a:solidFill>
                <a:latin typeface="Trebuchet MS"/>
                <a:ea typeface="Trebuchet MS"/>
                <a:cs typeface="Trebuchet MS"/>
                <a:sym typeface="Trebuchet MS"/>
              </a:rPr>
              <a:t>Is there a seasonal pattern?</a:t>
            </a:r>
            <a:endParaRPr sz="1600">
              <a:solidFill>
                <a:srgbClr val="CFE2F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575" y="1263350"/>
            <a:ext cx="5153049" cy="3429576"/>
          </a:xfrm>
          <a:prstGeom prst="rect">
            <a:avLst/>
          </a:prstGeom>
          <a:noFill/>
          <a:ln cap="flat" cmpd="sng" w="38100">
            <a:solidFill>
              <a:srgbClr val="80BFC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